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7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87" d="100"/>
          <a:sy n="87" d="100"/>
        </p:scale>
        <p:origin x="1494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oup 24"/>
          <p:cNvGrpSpPr/>
          <p:nvPr/>
        </p:nvGrpSpPr>
        <p:grpSpPr>
          <a:xfrm>
            <a:off x="203200" y="0"/>
            <a:ext cx="3778250" cy="6858001"/>
            <a:chOff x="203200" y="0"/>
            <a:chExt cx="3778250" cy="6858001"/>
          </a:xfrm>
        </p:grpSpPr>
        <p:sp>
          <p:nvSpPr>
            <p:cNvPr id="14" name="Freeform 6"/>
            <p:cNvSpPr/>
            <p:nvPr/>
          </p:nvSpPr>
          <p:spPr bwMode="auto">
            <a:xfrm>
              <a:off x="641350" y="0"/>
              <a:ext cx="1365250" cy="3971925"/>
            </a:xfrm>
            <a:custGeom>
              <a:avLst/>
              <a:gdLst/>
              <a:ahLst/>
              <a:cxnLst/>
              <a:rect l="0" t="0" r="r" b="b"/>
              <a:pathLst>
                <a:path w="860" h="2502">
                  <a:moveTo>
                    <a:pt x="0" y="2445"/>
                  </a:moveTo>
                  <a:lnTo>
                    <a:pt x="228" y="2502"/>
                  </a:lnTo>
                  <a:lnTo>
                    <a:pt x="860" y="0"/>
                  </a:lnTo>
                  <a:lnTo>
                    <a:pt x="620" y="0"/>
                  </a:lnTo>
                  <a:lnTo>
                    <a:pt x="0" y="2445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15" name="Freeform 7"/>
            <p:cNvSpPr/>
            <p:nvPr/>
          </p:nvSpPr>
          <p:spPr bwMode="auto">
            <a:xfrm>
              <a:off x="203200" y="0"/>
              <a:ext cx="1336675" cy="3862388"/>
            </a:xfrm>
            <a:custGeom>
              <a:avLst/>
              <a:gdLst/>
              <a:ahLst/>
              <a:cxnLst/>
              <a:rect l="0" t="0" r="r" b="b"/>
              <a:pathLst>
                <a:path w="842" h="2433">
                  <a:moveTo>
                    <a:pt x="842" y="0"/>
                  </a:moveTo>
                  <a:lnTo>
                    <a:pt x="602" y="0"/>
                  </a:lnTo>
                  <a:lnTo>
                    <a:pt x="0" y="2376"/>
                  </a:lnTo>
                  <a:lnTo>
                    <a:pt x="228" y="2433"/>
                  </a:lnTo>
                  <a:lnTo>
                    <a:pt x="842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6" name="Freeform 8"/>
            <p:cNvSpPr/>
            <p:nvPr/>
          </p:nvSpPr>
          <p:spPr bwMode="auto">
            <a:xfrm>
              <a:off x="207963" y="3776663"/>
              <a:ext cx="1936750" cy="3081338"/>
            </a:xfrm>
            <a:custGeom>
              <a:avLst/>
              <a:gdLst/>
              <a:ahLst/>
              <a:cxnLst/>
              <a:rect l="0" t="0" r="r" b="b"/>
              <a:pathLst>
                <a:path w="1220" h="1941">
                  <a:moveTo>
                    <a:pt x="0" y="0"/>
                  </a:moveTo>
                  <a:lnTo>
                    <a:pt x="1166" y="1941"/>
                  </a:lnTo>
                  <a:lnTo>
                    <a:pt x="1220" y="19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0" name="Freeform 9"/>
            <p:cNvSpPr/>
            <p:nvPr/>
          </p:nvSpPr>
          <p:spPr bwMode="auto">
            <a:xfrm>
              <a:off x="646113" y="3886200"/>
              <a:ext cx="2373313" cy="2971800"/>
            </a:xfrm>
            <a:custGeom>
              <a:avLst/>
              <a:gdLst/>
              <a:ahLst/>
              <a:cxnLst/>
              <a:rect l="0" t="0" r="r" b="b"/>
              <a:pathLst>
                <a:path w="1495" h="1872">
                  <a:moveTo>
                    <a:pt x="1495" y="1872"/>
                  </a:moveTo>
                  <a:lnTo>
                    <a:pt x="0" y="0"/>
                  </a:lnTo>
                  <a:lnTo>
                    <a:pt x="1442" y="1872"/>
                  </a:lnTo>
                  <a:lnTo>
                    <a:pt x="1495" y="1872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1" name="Freeform 10"/>
            <p:cNvSpPr/>
            <p:nvPr/>
          </p:nvSpPr>
          <p:spPr bwMode="auto">
            <a:xfrm>
              <a:off x="641350" y="3881438"/>
              <a:ext cx="3340100" cy="2976563"/>
            </a:xfrm>
            <a:custGeom>
              <a:avLst/>
              <a:gdLst/>
              <a:ahLst/>
              <a:cxnLst/>
              <a:rect l="0" t="0" r="r" b="b"/>
              <a:pathLst>
                <a:path w="2104" h="1875">
                  <a:moveTo>
                    <a:pt x="0" y="0"/>
                  </a:moveTo>
                  <a:lnTo>
                    <a:pt x="3" y="3"/>
                  </a:lnTo>
                  <a:lnTo>
                    <a:pt x="1498" y="1875"/>
                  </a:lnTo>
                  <a:lnTo>
                    <a:pt x="2104" y="1875"/>
                  </a:lnTo>
                  <a:lnTo>
                    <a:pt x="228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2" name="Freeform 11"/>
            <p:cNvSpPr/>
            <p:nvPr/>
          </p:nvSpPr>
          <p:spPr bwMode="auto">
            <a:xfrm>
              <a:off x="203200" y="3771900"/>
              <a:ext cx="2660650" cy="3086100"/>
            </a:xfrm>
            <a:custGeom>
              <a:avLst/>
              <a:gdLst/>
              <a:ahLst/>
              <a:cxnLst/>
              <a:rect l="0" t="0" r="r" b="b"/>
              <a:pathLst>
                <a:path w="1676" h="1944">
                  <a:moveTo>
                    <a:pt x="1676" y="1944"/>
                  </a:moveTo>
                  <a:lnTo>
                    <a:pt x="264" y="111"/>
                  </a:lnTo>
                  <a:lnTo>
                    <a:pt x="225" y="60"/>
                  </a:lnTo>
                  <a:lnTo>
                    <a:pt x="228" y="60"/>
                  </a:lnTo>
                  <a:lnTo>
                    <a:pt x="264" y="111"/>
                  </a:lnTo>
                  <a:lnTo>
                    <a:pt x="234" y="69"/>
                  </a:lnTo>
                  <a:lnTo>
                    <a:pt x="228" y="57"/>
                  </a:lnTo>
                  <a:lnTo>
                    <a:pt x="222" y="54"/>
                  </a:lnTo>
                  <a:lnTo>
                    <a:pt x="0" y="0"/>
                  </a:lnTo>
                  <a:lnTo>
                    <a:pt x="3" y="3"/>
                  </a:lnTo>
                  <a:lnTo>
                    <a:pt x="1223" y="1944"/>
                  </a:lnTo>
                  <a:lnTo>
                    <a:pt x="1676" y="1944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39673" y="914401"/>
            <a:ext cx="6947127" cy="3488266"/>
          </a:xfrm>
        </p:spPr>
        <p:txBody>
          <a:bodyPr anchor="b">
            <a:normAutofit/>
          </a:bodyPr>
          <a:lstStyle>
            <a:lvl1pPr algn="r">
              <a:defRPr sz="5400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924238" y="4402666"/>
            <a:ext cx="5762563" cy="1364531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25773" y="6117336"/>
            <a:ext cx="857473" cy="365125"/>
          </a:xfrm>
        </p:spPr>
        <p:txBody>
          <a:bodyPr/>
          <a:lstStyle/>
          <a:p>
            <a:fld id="{5BCAD085-E8A6-8845-BD4E-CB4CCA059FC4}" type="datetimeFigureOut">
              <a:rPr lang="en-US" smtClean="0"/>
              <a:t>9/25/2025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623733" y="6117336"/>
            <a:ext cx="3609438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75320" y="6117336"/>
            <a:ext cx="411480" cy="365125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23" name="Freeform 12"/>
          <p:cNvSpPr/>
          <p:nvPr/>
        </p:nvSpPr>
        <p:spPr bwMode="auto">
          <a:xfrm>
            <a:off x="203200" y="3771900"/>
            <a:ext cx="361950" cy="90488"/>
          </a:xfrm>
          <a:custGeom>
            <a:avLst/>
            <a:gdLst/>
            <a:ahLst/>
            <a:cxnLst/>
            <a:rect l="0" t="0" r="r" b="b"/>
            <a:pathLst>
              <a:path w="228" h="57">
                <a:moveTo>
                  <a:pt x="228" y="57"/>
                </a:moveTo>
                <a:lnTo>
                  <a:pt x="0" y="0"/>
                </a:lnTo>
                <a:lnTo>
                  <a:pt x="222" y="54"/>
                </a:lnTo>
                <a:lnTo>
                  <a:pt x="228" y="57"/>
                </a:lnTo>
                <a:close/>
              </a:path>
            </a:pathLst>
          </a:custGeom>
          <a:solidFill>
            <a:srgbClr val="29ABE2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sp>
      <p:sp>
        <p:nvSpPr>
          <p:cNvPr id="24" name="Freeform 13"/>
          <p:cNvSpPr/>
          <p:nvPr/>
        </p:nvSpPr>
        <p:spPr bwMode="auto">
          <a:xfrm>
            <a:off x="560388" y="3867150"/>
            <a:ext cx="61913" cy="80963"/>
          </a:xfrm>
          <a:custGeom>
            <a:avLst/>
            <a:gdLst/>
            <a:ahLst/>
            <a:cxnLst/>
            <a:rect l="0" t="0" r="r" b="b"/>
            <a:pathLst>
              <a:path w="39" h="51">
                <a:moveTo>
                  <a:pt x="0" y="0"/>
                </a:moveTo>
                <a:lnTo>
                  <a:pt x="39" y="51"/>
                </a:lnTo>
                <a:lnTo>
                  <a:pt x="3" y="0"/>
                </a:lnTo>
                <a:lnTo>
                  <a:pt x="0" y="0"/>
                </a:lnTo>
                <a:close/>
              </a:path>
            </a:pathLst>
          </a:custGeom>
          <a:solidFill>
            <a:srgbClr val="29ABE2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sp>
    </p:spTree>
    <p:extLst>
      <p:ext uri="{BB962C8B-B14F-4D97-AF65-F5344CB8AC3E}">
        <p14:creationId xmlns:p14="http://schemas.microsoft.com/office/powerpoint/2010/main" val="15733781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3" y="4732865"/>
            <a:ext cx="751599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789975" y="932112"/>
            <a:ext cx="6171065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3523" y="5299603"/>
            <a:ext cx="751599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9667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4" y="685800"/>
            <a:ext cx="751599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4" y="4343400"/>
            <a:ext cx="7515992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045517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969421" y="863023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72197" y="2819399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26741" y="685801"/>
            <a:ext cx="6974115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598235" y="3428999"/>
            <a:ext cx="6631128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3" y="4343400"/>
            <a:ext cx="751599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011733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5" y="3308581"/>
            <a:ext cx="751598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4" y="4777381"/>
            <a:ext cx="751599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150891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969421" y="863023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72197" y="2819399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26741" y="685801"/>
            <a:ext cx="6974115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13525" y="3886200"/>
            <a:ext cx="751599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4" y="4775200"/>
            <a:ext cx="751599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354549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5" y="685801"/>
            <a:ext cx="7515991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13524" y="3505200"/>
            <a:ext cx="7515992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4" y="4343400"/>
            <a:ext cx="7515992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093906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301959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01393" y="685800"/>
            <a:ext cx="1328123" cy="5105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13524" y="685800"/>
            <a:ext cx="6016373" cy="5105400"/>
          </a:xfrm>
        </p:spPr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47595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2133" y="457201"/>
            <a:ext cx="7704667" cy="19812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82133" y="2667000"/>
            <a:ext cx="7704667" cy="3332816"/>
          </a:xfrm>
        </p:spPr>
        <p:txBody>
          <a:bodyPr anchor="ctr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44329" y="6108173"/>
            <a:ext cx="857473" cy="365125"/>
          </a:xfrm>
        </p:spPr>
        <p:txBody>
          <a:bodyPr/>
          <a:lstStyle/>
          <a:p>
            <a:fld id="{5BCAD085-E8A6-8845-BD4E-CB4CCA059FC4}" type="datetimeFigureOut">
              <a:rPr lang="en-US" smtClean="0"/>
              <a:t>9/25/2025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72647" y="6108173"/>
            <a:ext cx="5314517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58967" y="6108173"/>
            <a:ext cx="427833" cy="365125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22306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6995" y="2666998"/>
            <a:ext cx="6699805" cy="2360071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6998" y="5027070"/>
            <a:ext cx="6699802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73317" y="6116070"/>
            <a:ext cx="413483" cy="365125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23154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2133" y="685801"/>
            <a:ext cx="7704667" cy="175259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82133" y="2667000"/>
            <a:ext cx="3739896" cy="3368674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46904" y="2667000"/>
            <a:ext cx="3739896" cy="3346824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90298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29481" y="2658533"/>
            <a:ext cx="3456291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13523" y="3335336"/>
            <a:ext cx="3672248" cy="2665259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61710" y="2667000"/>
            <a:ext cx="3467806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957266" y="3335336"/>
            <a:ext cx="3672248" cy="2665259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34691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74247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76176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4" y="1600200"/>
            <a:ext cx="2662534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7553" y="685800"/>
            <a:ext cx="4681962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3524" y="2971800"/>
            <a:ext cx="2662534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98733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2332" y="1752599"/>
            <a:ext cx="4070679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697495" y="914400"/>
            <a:ext cx="2461371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2332" y="3124199"/>
            <a:ext cx="4070679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39080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0" y="0"/>
            <a:ext cx="2132013" cy="6858001"/>
            <a:chOff x="0" y="0"/>
            <a:chExt cx="2132013" cy="6858001"/>
          </a:xfrm>
        </p:grpSpPr>
        <p:sp>
          <p:nvSpPr>
            <p:cNvPr id="15" name="Freeform 6"/>
            <p:cNvSpPr/>
            <p:nvPr/>
          </p:nvSpPr>
          <p:spPr bwMode="auto">
            <a:xfrm>
              <a:off x="0" y="0"/>
              <a:ext cx="1073150" cy="5291138"/>
            </a:xfrm>
            <a:custGeom>
              <a:avLst/>
              <a:gdLst/>
              <a:ahLst/>
              <a:cxnLst/>
              <a:rect l="0" t="0" r="r" b="b"/>
              <a:pathLst>
                <a:path w="676" h="3333">
                  <a:moveTo>
                    <a:pt x="0" y="3132"/>
                  </a:moveTo>
                  <a:lnTo>
                    <a:pt x="0" y="3312"/>
                  </a:lnTo>
                  <a:lnTo>
                    <a:pt x="126" y="3333"/>
                  </a:lnTo>
                  <a:lnTo>
                    <a:pt x="676" y="0"/>
                  </a:lnTo>
                  <a:lnTo>
                    <a:pt x="514" y="0"/>
                  </a:lnTo>
                  <a:lnTo>
                    <a:pt x="0" y="3132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16" name="Freeform 7"/>
            <p:cNvSpPr/>
            <p:nvPr/>
          </p:nvSpPr>
          <p:spPr bwMode="auto">
            <a:xfrm>
              <a:off x="0" y="0"/>
              <a:ext cx="758825" cy="4624388"/>
            </a:xfrm>
            <a:custGeom>
              <a:avLst/>
              <a:gdLst/>
              <a:ahLst/>
              <a:cxnLst/>
              <a:rect l="0" t="0" r="r" b="b"/>
              <a:pathLst>
                <a:path w="478" h="2913">
                  <a:moveTo>
                    <a:pt x="478" y="0"/>
                  </a:moveTo>
                  <a:lnTo>
                    <a:pt x="318" y="0"/>
                  </a:lnTo>
                  <a:lnTo>
                    <a:pt x="0" y="1938"/>
                  </a:lnTo>
                  <a:lnTo>
                    <a:pt x="0" y="2913"/>
                  </a:lnTo>
                  <a:lnTo>
                    <a:pt x="478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7" name="Freeform 8"/>
            <p:cNvSpPr/>
            <p:nvPr/>
          </p:nvSpPr>
          <p:spPr bwMode="auto">
            <a:xfrm>
              <a:off x="0" y="5662613"/>
              <a:ext cx="906463" cy="1195388"/>
            </a:xfrm>
            <a:custGeom>
              <a:avLst/>
              <a:gdLst/>
              <a:ahLst/>
              <a:cxnLst/>
              <a:rect l="0" t="0" r="r" b="b"/>
              <a:pathLst>
                <a:path w="571" h="753">
                  <a:moveTo>
                    <a:pt x="0" y="0"/>
                  </a:moveTo>
                  <a:lnTo>
                    <a:pt x="0" y="12"/>
                  </a:lnTo>
                  <a:lnTo>
                    <a:pt x="538" y="753"/>
                  </a:lnTo>
                  <a:lnTo>
                    <a:pt x="571" y="75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8" name="Freeform 9"/>
            <p:cNvSpPr/>
            <p:nvPr/>
          </p:nvSpPr>
          <p:spPr bwMode="auto">
            <a:xfrm>
              <a:off x="0" y="5295900"/>
              <a:ext cx="1487488" cy="1562100"/>
            </a:xfrm>
            <a:custGeom>
              <a:avLst/>
              <a:gdLst/>
              <a:ahLst/>
              <a:cxnLst/>
              <a:rect l="0" t="0" r="r" b="b"/>
              <a:pathLst>
                <a:path w="937" h="984">
                  <a:moveTo>
                    <a:pt x="0" y="0"/>
                  </a:moveTo>
                  <a:lnTo>
                    <a:pt x="0" y="3"/>
                  </a:lnTo>
                  <a:lnTo>
                    <a:pt x="901" y="984"/>
                  </a:lnTo>
                  <a:lnTo>
                    <a:pt x="937" y="98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9" name="Freeform 10"/>
            <p:cNvSpPr/>
            <p:nvPr/>
          </p:nvSpPr>
          <p:spPr bwMode="auto">
            <a:xfrm>
              <a:off x="0" y="5257800"/>
              <a:ext cx="2132013" cy="1600200"/>
            </a:xfrm>
            <a:custGeom>
              <a:avLst/>
              <a:gdLst/>
              <a:ahLst/>
              <a:cxnLst/>
              <a:rect l="0" t="0" r="r" b="b"/>
              <a:pathLst>
                <a:path w="1343" h="1008">
                  <a:moveTo>
                    <a:pt x="0" y="24"/>
                  </a:moveTo>
                  <a:lnTo>
                    <a:pt x="937" y="1008"/>
                  </a:lnTo>
                  <a:lnTo>
                    <a:pt x="1343" y="1008"/>
                  </a:lnTo>
                  <a:lnTo>
                    <a:pt x="126" y="21"/>
                  </a:lnTo>
                  <a:lnTo>
                    <a:pt x="0" y="0"/>
                  </a:lnTo>
                  <a:lnTo>
                    <a:pt x="0" y="24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0" name="Freeform 11"/>
            <p:cNvSpPr/>
            <p:nvPr/>
          </p:nvSpPr>
          <p:spPr bwMode="auto">
            <a:xfrm>
              <a:off x="0" y="5357813"/>
              <a:ext cx="1377950" cy="1500188"/>
            </a:xfrm>
            <a:custGeom>
              <a:avLst/>
              <a:gdLst/>
              <a:ahLst/>
              <a:cxnLst/>
              <a:rect l="0" t="0" r="r" b="b"/>
              <a:pathLst>
                <a:path w="868" h="945">
                  <a:moveTo>
                    <a:pt x="0" y="192"/>
                  </a:moveTo>
                  <a:lnTo>
                    <a:pt x="571" y="945"/>
                  </a:lnTo>
                  <a:lnTo>
                    <a:pt x="868" y="945"/>
                  </a:lnTo>
                  <a:lnTo>
                    <a:pt x="0" y="0"/>
                  </a:lnTo>
                  <a:lnTo>
                    <a:pt x="0" y="192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82133" y="457201"/>
            <a:ext cx="7704667" cy="198120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82134" y="2667000"/>
            <a:ext cx="7704666" cy="335699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58679" y="6116070"/>
            <a:ext cx="8574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5BCAD085-E8A6-8845-BD4E-CB4CCA059FC4}" type="datetimeFigureOut">
              <a:rPr lang="en-US" smtClean="0"/>
              <a:t>9/25/2025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86997" y="6116070"/>
            <a:ext cx="53145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73317" y="6116070"/>
            <a:ext cx="41348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40015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  <p:sldLayoutId id="2147483694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dirty="0"/>
              <a:t>NCF and NEP Policy </a:t>
            </a:r>
            <a:r>
              <a:rPr dirty="0" smtClean="0"/>
              <a:t>202</a:t>
            </a:r>
            <a:r>
              <a:rPr lang="en-US" dirty="0" smtClean="0"/>
              <a:t>5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MIS International School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Introduction to NCF and NEP Policy </a:t>
            </a:r>
            <a:r>
              <a:rPr dirty="0" smtClean="0"/>
              <a:t>202</a:t>
            </a:r>
            <a:r>
              <a:rPr lang="en-US" dirty="0" smtClean="0"/>
              <a:t>5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2969" y="2438401"/>
            <a:ext cx="7704667" cy="2217525"/>
          </a:xfrm>
        </p:spPr>
        <p:txBody>
          <a:bodyPr/>
          <a:lstStyle/>
          <a:p>
            <a:r>
              <a:rPr dirty="0"/>
              <a:t>The National Curriculum Framework (NCF) is based on NEP 2020.</a:t>
            </a:r>
          </a:p>
          <a:p>
            <a:r>
              <a:rPr dirty="0"/>
              <a:t>Covers education for 3 to 18 years.</a:t>
            </a:r>
          </a:p>
          <a:p>
            <a:r>
              <a:rPr dirty="0"/>
              <a:t>Implements the 5+3+3+4 curricular structure.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Four Stages of School Education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82133" y="2154382"/>
            <a:ext cx="7704667" cy="3332816"/>
          </a:xfrm>
        </p:spPr>
        <p:txBody>
          <a:bodyPr>
            <a:normAutofit lnSpcReduction="10000"/>
          </a:bodyPr>
          <a:lstStyle/>
          <a:p>
            <a:r>
              <a:rPr dirty="0"/>
              <a:t>Foundational Stage: ECCE, literacy &amp; numeracy through play.</a:t>
            </a:r>
          </a:p>
          <a:p>
            <a:r>
              <a:rPr dirty="0"/>
              <a:t>Preparatory Stage: Grades 3–5, hands-on learning, new subjects.</a:t>
            </a:r>
          </a:p>
          <a:p>
            <a:r>
              <a:rPr dirty="0"/>
              <a:t>Middle Stage: Grades 6–8, concept mastery &amp; critical thinking.</a:t>
            </a:r>
          </a:p>
          <a:p>
            <a:r>
              <a:rPr dirty="0"/>
              <a:t>Secondary Stage: Grades 9–12, subject choice &amp; vocational education.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Aims of NCF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82133" y="2085109"/>
            <a:ext cx="7704667" cy="3332816"/>
          </a:xfrm>
        </p:spPr>
        <p:txBody>
          <a:bodyPr/>
          <a:lstStyle/>
          <a:p>
            <a:r>
              <a:rPr dirty="0"/>
              <a:t>Promote holistic development (cognitive, social, emotional, physical).</a:t>
            </a:r>
          </a:p>
          <a:p>
            <a:r>
              <a:rPr dirty="0"/>
              <a:t>Encourage multidisciplinary learning.</a:t>
            </a:r>
          </a:p>
          <a:p>
            <a:r>
              <a:rPr dirty="0"/>
              <a:t>Promote experiential, project-based learning.</a:t>
            </a:r>
          </a:p>
          <a:p>
            <a:r>
              <a:rPr dirty="0"/>
              <a:t>Make curriculum locally relevant.</a:t>
            </a:r>
          </a:p>
          <a:p>
            <a:r>
              <a:rPr dirty="0"/>
              <a:t>Use continuous assessment (portfolios, peer reviews, presentations).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Curriculum and Pedagogy in Schools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82133" y="2265218"/>
            <a:ext cx="7704667" cy="3332816"/>
          </a:xfrm>
        </p:spPr>
        <p:txBody>
          <a:bodyPr>
            <a:normAutofit lnSpcReduction="10000"/>
          </a:bodyPr>
          <a:lstStyle/>
          <a:p>
            <a:r>
              <a:rPr dirty="0"/>
              <a:t>Holistic development of learners.</a:t>
            </a:r>
          </a:p>
          <a:p>
            <a:r>
              <a:rPr dirty="0"/>
              <a:t>Reduce content to enhance critical thinking.</a:t>
            </a:r>
          </a:p>
          <a:p>
            <a:r>
              <a:rPr dirty="0"/>
              <a:t>Experiential learning.</a:t>
            </a:r>
          </a:p>
          <a:p>
            <a:r>
              <a:rPr dirty="0"/>
              <a:t>Flexibility in course choices.</a:t>
            </a:r>
          </a:p>
          <a:p>
            <a:r>
              <a:rPr dirty="0"/>
              <a:t>Multilingualism and power of language.</a:t>
            </a:r>
          </a:p>
          <a:p>
            <a:r>
              <a:rPr dirty="0"/>
              <a:t>Integration of subjects, skills, and capacities.</a:t>
            </a:r>
          </a:p>
          <a:p>
            <a:r>
              <a:rPr dirty="0"/>
              <a:t>Assessment reforms for student development.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New Education Policy 2020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82133" y="2029292"/>
            <a:ext cx="7704667" cy="2647016"/>
          </a:xfrm>
        </p:spPr>
        <p:txBody>
          <a:bodyPr/>
          <a:lstStyle/>
          <a:p>
            <a:r>
              <a:rPr dirty="0"/>
              <a:t>Holistic education: academic + co-curricular.</a:t>
            </a:r>
          </a:p>
          <a:p>
            <a:r>
              <a:rPr dirty="0"/>
              <a:t>Flexibility and </a:t>
            </a:r>
            <a:r>
              <a:rPr dirty="0" err="1"/>
              <a:t>multidisciplinarity</a:t>
            </a:r>
            <a:r>
              <a:rPr dirty="0"/>
              <a:t>.</a:t>
            </a:r>
          </a:p>
          <a:p>
            <a:r>
              <a:rPr dirty="0"/>
              <a:t>Early childhood education (ages 3–6).</a:t>
            </a:r>
          </a:p>
          <a:p>
            <a:r>
              <a:rPr dirty="0"/>
              <a:t>Integration of technology in education.</a:t>
            </a:r>
          </a:p>
          <a:p>
            <a:r>
              <a:rPr dirty="0"/>
              <a:t>Teacher training &amp; professional development.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National Curriculum Framework (NCF)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76097" y="2140527"/>
            <a:ext cx="7704667" cy="3332816"/>
          </a:xfrm>
        </p:spPr>
        <p:txBody>
          <a:bodyPr/>
          <a:lstStyle/>
          <a:p>
            <a:r>
              <a:rPr dirty="0"/>
              <a:t>Guides structure &amp; content of curriculum.</a:t>
            </a:r>
          </a:p>
          <a:p>
            <a:r>
              <a:rPr dirty="0"/>
              <a:t>Evolving, learner-centered, flexible approach.</a:t>
            </a:r>
          </a:p>
          <a:p>
            <a:r>
              <a:rPr dirty="0"/>
              <a:t>Constructivist learning: hands-on &amp; critical thinking.</a:t>
            </a:r>
          </a:p>
          <a:p>
            <a:r>
              <a:rPr dirty="0"/>
              <a:t>Inclusive education &amp; diversity.</a:t>
            </a:r>
          </a:p>
          <a:p>
            <a:r>
              <a:rPr dirty="0"/>
              <a:t>Multilingualism: mother tongue-based instruction.</a:t>
            </a:r>
          </a:p>
          <a:p>
            <a:r>
              <a:rPr dirty="0"/>
              <a:t>Assessment reforms: holistic evaluation.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rallax">
  <a:themeElements>
    <a:clrScheme name="Parallax">
      <a:dk1>
        <a:sysClr val="windowText" lastClr="000000"/>
      </a:dk1>
      <a:lt1>
        <a:sysClr val="window" lastClr="FFFFFF"/>
      </a:lt1>
      <a:dk2>
        <a:srgbClr val="212121"/>
      </a:dk2>
      <a:lt2>
        <a:srgbClr val="EBEBEB"/>
      </a:lt2>
      <a:accent1>
        <a:srgbClr val="30ACEC"/>
      </a:accent1>
      <a:accent2>
        <a:srgbClr val="80C34F"/>
      </a:accent2>
      <a:accent3>
        <a:srgbClr val="E29D3E"/>
      </a:accent3>
      <a:accent4>
        <a:srgbClr val="D64A3B"/>
      </a:accent4>
      <a:accent5>
        <a:srgbClr val="D64787"/>
      </a:accent5>
      <a:accent6>
        <a:srgbClr val="A666E1"/>
      </a:accent6>
      <a:hlink>
        <a:srgbClr val="3085ED"/>
      </a:hlink>
      <a:folHlink>
        <a:srgbClr val="82B6F4"/>
      </a:folHlink>
    </a:clrScheme>
    <a:fontScheme name="Parallax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rallax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4F7A876A-7598-49CA-AFC8-8EDA2551E4A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Parallax</Template>
  <TotalTime>1</TotalTime>
  <Words>262</Words>
  <Application>Microsoft Office PowerPoint</Application>
  <PresentationFormat>On-screen Show (4:3)</PresentationFormat>
  <Paragraphs>38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Corbel</vt:lpstr>
      <vt:lpstr>Parallax</vt:lpstr>
      <vt:lpstr>NCF and NEP Policy 2025</vt:lpstr>
      <vt:lpstr>Introduction to NCF and NEP Policy 2025</vt:lpstr>
      <vt:lpstr>Four Stages of School Education</vt:lpstr>
      <vt:lpstr>Aims of NCF</vt:lpstr>
      <vt:lpstr>Curriculum and Pedagogy in Schools</vt:lpstr>
      <vt:lpstr>New Education Policy 2020</vt:lpstr>
      <vt:lpstr>National Curriculum Framework (NCF)</vt:lpstr>
    </vt:vector>
  </TitlesOfParts>
  <Manager/>
  <Company/>
  <LinksUpToDate>false</LinksUpToDate>
  <SharedDoc>false</SharedDoc>
  <HyperlinkBase/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NCF and NEP Policy 2024</dc:title>
  <dc:subject/>
  <dc:creator/>
  <cp:keywords/>
  <dc:description>generated using python-pptx</dc:description>
  <cp:lastModifiedBy>admin</cp:lastModifiedBy>
  <cp:revision>4</cp:revision>
  <dcterms:created xsi:type="dcterms:W3CDTF">2013-01-27T09:14:16Z</dcterms:created>
  <dcterms:modified xsi:type="dcterms:W3CDTF">2025-09-25T09:35:42Z</dcterms:modified>
  <cp:category/>
</cp:coreProperties>
</file>